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59" r:id="rId3"/>
    <p:sldId id="257" r:id="rId4"/>
    <p:sldId id="258" r:id="rId5"/>
    <p:sldId id="264" r:id="rId6"/>
    <p:sldId id="263" r:id="rId7"/>
    <p:sldId id="260" r:id="rId8"/>
    <p:sldId id="269" r:id="rId9"/>
    <p:sldId id="267" r:id="rId10"/>
    <p:sldId id="268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90"/>
  </p:normalViewPr>
  <p:slideViewPr>
    <p:cSldViewPr snapToGrid="0" snapToObjects="1">
      <p:cViewPr varScale="1">
        <p:scale>
          <a:sx n="91" d="100"/>
          <a:sy n="91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D11976-4480-D44B-AF9F-F1ADE08A9840}" type="datetimeFigureOut">
              <a:rPr lang="en-US" smtClean="0"/>
              <a:t>8/25/18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E7D54B-E932-874E-98A1-15D33E491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980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Darcey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7D54B-E932-874E-98A1-15D33E491A4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667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Ashley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7D54B-E932-874E-98A1-15D33E491A4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338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7D54B-E932-874E-98A1-15D33E491A4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38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Darcey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7D54B-E932-874E-98A1-15D33E491A4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514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Darcey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7D54B-E932-874E-98A1-15D33E491A4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102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7D54B-E932-874E-98A1-15D33E491A4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658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Darcey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7D54B-E932-874E-98A1-15D33E491A4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04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Ashley present and slack the link to the class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7D54B-E932-874E-98A1-15D33E491A4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703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7D54B-E932-874E-98A1-15D33E491A4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Pati</a:t>
            </a:r>
            <a:r>
              <a:rPr lang="en-US" dirty="0"/>
              <a:t> present and then run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7D54B-E932-874E-98A1-15D33E491A4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733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Darcey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7D54B-E932-874E-98A1-15D33E491A4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76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neenthusiast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5D795CF-5F70-4821-BB11-0B2B8FCCD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B1AC31-0B6C-4781-BA06-16BE17F8A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9"/>
            <a:ext cx="7498616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B68747-91DD-474B-9201-8741CBA2D2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9243" y="1419225"/>
            <a:ext cx="6798608" cy="208586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 Forgot the Question 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but Wine is the Answer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E6239B-91CC-6249-9F17-4B1ADE1923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9243" y="3505095"/>
            <a:ext cx="6798608" cy="17336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Summer </a:t>
            </a:r>
            <a:r>
              <a:rPr lang="en-US" dirty="0" err="1">
                <a:solidFill>
                  <a:srgbClr val="EBEBEB"/>
                </a:solidFill>
              </a:rPr>
              <a:t>Gernon</a:t>
            </a:r>
            <a:r>
              <a:rPr lang="en-US" dirty="0">
                <a:solidFill>
                  <a:srgbClr val="EBEBEB"/>
                </a:solidFill>
              </a:rPr>
              <a:t>, </a:t>
            </a:r>
            <a:r>
              <a:rPr lang="en-US" dirty="0" err="1">
                <a:solidFill>
                  <a:srgbClr val="EBEBEB"/>
                </a:solidFill>
              </a:rPr>
              <a:t>Pati</a:t>
            </a:r>
            <a:r>
              <a:rPr lang="en-US" dirty="0">
                <a:solidFill>
                  <a:srgbClr val="EBEBEB"/>
                </a:solidFill>
              </a:rPr>
              <a:t>  Virgilio,  Ashley Desai,  and Darcey </a:t>
            </a:r>
            <a:r>
              <a:rPr lang="en-US" dirty="0" err="1">
                <a:solidFill>
                  <a:srgbClr val="EBEBEB"/>
                </a:solidFill>
              </a:rPr>
              <a:t>Altschwager</a:t>
            </a:r>
            <a:endParaRPr lang="en-US" dirty="0">
              <a:solidFill>
                <a:srgbClr val="EBEBEB"/>
              </a:solidFill>
            </a:endParaRPr>
          </a:p>
        </p:txBody>
      </p: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9D82E486-B3EB-4430-820A-7FEF14024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0299" y="2010616"/>
            <a:ext cx="3058835" cy="305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721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72649-B522-2C4A-B5D0-0C0E66B6C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Future areas to explore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137588-E70B-486E-AFA8-21B0111C46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2180496"/>
            <a:ext cx="3703320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Monitor">
            <a:extLst>
              <a:ext uri="{FF2B5EF4-FFF2-40B4-BE49-F238E27FC236}">
                <a16:creationId xmlns:a16="http://schemas.microsoft.com/office/drawing/2014/main" id="{6C336AF6-315B-E94C-AD42-58A0525AE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225" y="2533078"/>
            <a:ext cx="3305175" cy="330517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D8EE2-EF8F-1545-94F7-F02325C84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5325" y="2180496"/>
            <a:ext cx="7105481" cy="4045683"/>
          </a:xfrm>
        </p:spPr>
        <p:txBody>
          <a:bodyPr>
            <a:normAutofit/>
          </a:bodyPr>
          <a:lstStyle/>
          <a:p>
            <a:r>
              <a:rPr lang="en-US" sz="2200" dirty="0"/>
              <a:t>Improve the complexity of the system</a:t>
            </a:r>
          </a:p>
          <a:p>
            <a:r>
              <a:rPr lang="en-US" sz="2200" dirty="0"/>
              <a:t>Introduce popularity</a:t>
            </a:r>
          </a:p>
          <a:p>
            <a:r>
              <a:rPr lang="en-US" sz="2200" dirty="0"/>
              <a:t>Weight user preferences</a:t>
            </a:r>
          </a:p>
          <a:p>
            <a:r>
              <a:rPr lang="en-US" sz="2200" dirty="0"/>
              <a:t>Explore models that require user data, such as user-based filtering, collaborative filtering engines</a:t>
            </a:r>
          </a:p>
          <a:p>
            <a:r>
              <a:rPr lang="en-US" sz="2200" dirty="0"/>
              <a:t>Deploy system on a webpage/or interactive App</a:t>
            </a:r>
          </a:p>
        </p:txBody>
      </p:sp>
    </p:spTree>
    <p:extLst>
      <p:ext uri="{BB962C8B-B14F-4D97-AF65-F5344CB8AC3E}">
        <p14:creationId xmlns:p14="http://schemas.microsoft.com/office/powerpoint/2010/main" val="2886142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373F125-DEF3-41D6-9918-AB21A2ACC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E9F226-EB6E-48C9-ADDA-636DE4BF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581" y="485678"/>
            <a:ext cx="4174743" cy="58887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7EDC57-D771-8F4A-ABDB-79A5B6916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157" y="1113764"/>
            <a:ext cx="3269749" cy="4624327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Special Thanks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50563-839D-5E46-96C4-FE1C9352F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905" y="1113764"/>
            <a:ext cx="6108179" cy="4624327"/>
          </a:xfrm>
        </p:spPr>
        <p:txBody>
          <a:bodyPr anchor="ctr">
            <a:normAutofit/>
          </a:bodyPr>
          <a:lstStyle/>
          <a:p>
            <a:r>
              <a:rPr lang="en-US" sz="2800" dirty="0"/>
              <a:t>Brady</a:t>
            </a:r>
          </a:p>
          <a:p>
            <a:r>
              <a:rPr lang="en-US" sz="2800" dirty="0"/>
              <a:t>Neil</a:t>
            </a:r>
          </a:p>
          <a:p>
            <a:r>
              <a:rPr lang="en-US" sz="2800" dirty="0"/>
              <a:t>All of our peers who assisted us at any given point in time</a:t>
            </a:r>
          </a:p>
          <a:p>
            <a:r>
              <a:rPr lang="en-US" sz="2800" dirty="0"/>
              <a:t>Caffeine </a:t>
            </a:r>
          </a:p>
          <a:p>
            <a:r>
              <a:rPr lang="en-US" sz="2800" dirty="0"/>
              <a:t>Cheap, but good, wine</a:t>
            </a:r>
          </a:p>
        </p:txBody>
      </p:sp>
      <p:pic>
        <p:nvPicPr>
          <p:cNvPr id="9" name="Graphic 8" descr="Wine">
            <a:extLst>
              <a:ext uri="{FF2B5EF4-FFF2-40B4-BE49-F238E27FC236}">
                <a16:creationId xmlns:a16="http://schemas.microsoft.com/office/drawing/2014/main" id="{7FC94D06-A613-3D48-95C7-BD3B2B83A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3391" y="3821182"/>
            <a:ext cx="3036818" cy="303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797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xagon 2">
            <a:extLst>
              <a:ext uri="{FF2B5EF4-FFF2-40B4-BE49-F238E27FC236}">
                <a16:creationId xmlns:a16="http://schemas.microsoft.com/office/drawing/2014/main" id="{E43D66A6-32E6-3047-A02C-61DB0E738CDE}"/>
              </a:ext>
            </a:extLst>
          </p:cNvPr>
          <p:cNvSpPr/>
          <p:nvPr/>
        </p:nvSpPr>
        <p:spPr>
          <a:xfrm>
            <a:off x="2100041" y="265"/>
            <a:ext cx="7954972" cy="685773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A3991-8668-8B4F-9FB0-DE388980251B}"/>
              </a:ext>
            </a:extLst>
          </p:cNvPr>
          <p:cNvSpPr txBox="1"/>
          <p:nvPr/>
        </p:nvSpPr>
        <p:spPr>
          <a:xfrm>
            <a:off x="2810934" y="2304061"/>
            <a:ext cx="648546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Are you over 21?</a:t>
            </a:r>
          </a:p>
          <a:p>
            <a:endParaRPr lang="en-US" sz="4800" dirty="0">
              <a:solidFill>
                <a:schemeClr val="bg1"/>
              </a:solidFill>
            </a:endParaRPr>
          </a:p>
          <a:p>
            <a:pPr algn="ctr"/>
            <a:r>
              <a:rPr lang="en-US" sz="4800" dirty="0">
                <a:solidFill>
                  <a:schemeClr val="bg1"/>
                </a:solidFill>
              </a:rPr>
              <a:t>Yep!             Nope!</a:t>
            </a:r>
          </a:p>
        </p:txBody>
      </p:sp>
    </p:spTree>
    <p:extLst>
      <p:ext uri="{BB962C8B-B14F-4D97-AF65-F5344CB8AC3E}">
        <p14:creationId xmlns:p14="http://schemas.microsoft.com/office/powerpoint/2010/main" val="1292769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0">
            <a:extLst>
              <a:ext uri="{FF2B5EF4-FFF2-40B4-BE49-F238E27FC236}">
                <a16:creationId xmlns:a16="http://schemas.microsoft.com/office/drawing/2014/main" id="{E9209EA6-FB9C-4E80-9B63-3BC4C0628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"/>
            <a:ext cx="12192000" cy="6309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87D98868-D6DC-40C4-A67A-26D3EF9B9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614407"/>
            <a:ext cx="7507794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111EA5-11FA-C447-A3FF-DC3F08C31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1850" y="702156"/>
            <a:ext cx="7208958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Purpose of study</a:t>
            </a:r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AECC2831-44D4-4BC0-8A8C-A4D405DD7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675" y="614407"/>
            <a:ext cx="3705384" cy="5611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Wine">
            <a:extLst>
              <a:ext uri="{FF2B5EF4-FFF2-40B4-BE49-F238E27FC236}">
                <a16:creationId xmlns:a16="http://schemas.microsoft.com/office/drawing/2014/main" id="{6EA845C6-E093-1342-A689-65CD4249B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491" y="1904834"/>
            <a:ext cx="3036818" cy="3036818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207E159-FC3E-6442-A028-3DC945445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1849" y="2180496"/>
            <a:ext cx="7208957" cy="4045683"/>
          </a:xfrm>
        </p:spPr>
        <p:txBody>
          <a:bodyPr>
            <a:normAutofit/>
          </a:bodyPr>
          <a:lstStyle/>
          <a:p>
            <a:r>
              <a:rPr lang="en-US" sz="2400" dirty="0"/>
              <a:t>Questions:</a:t>
            </a:r>
          </a:p>
          <a:p>
            <a:pPr lvl="1"/>
            <a:r>
              <a:rPr lang="en-US" sz="2400" dirty="0"/>
              <a:t>What makes a good wine?</a:t>
            </a:r>
          </a:p>
          <a:p>
            <a:pPr lvl="1"/>
            <a:r>
              <a:rPr lang="en-US" sz="2400" dirty="0"/>
              <a:t>Does a particular type of wine have a higher average score?</a:t>
            </a:r>
          </a:p>
          <a:p>
            <a:pPr lvl="1"/>
            <a:r>
              <a:rPr lang="en-US" sz="2400" dirty="0"/>
              <a:t>Are more expensive wines rated higher?</a:t>
            </a:r>
          </a:p>
          <a:p>
            <a:pPr lvl="1"/>
            <a:r>
              <a:rPr lang="en-US" sz="2400" dirty="0"/>
              <a:t>Can we recommend similar wines based on their description?</a:t>
            </a:r>
          </a:p>
        </p:txBody>
      </p:sp>
    </p:spTree>
    <p:extLst>
      <p:ext uri="{BB962C8B-B14F-4D97-AF65-F5344CB8AC3E}">
        <p14:creationId xmlns:p14="http://schemas.microsoft.com/office/powerpoint/2010/main" val="3879626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93F09C6-4F57-4B05-9592-E253D8BC6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65860D-FF98-F448-8443-58EDA995B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10" y="826346"/>
            <a:ext cx="3171905" cy="44365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400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B47093-46B1-A847-865F-33A7BF2B26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4110" y="1332209"/>
            <a:ext cx="3033249" cy="4893970"/>
          </a:xfrm>
        </p:spPr>
        <p:txBody>
          <a:bodyPr vert="horz" lIns="91440" tIns="45720" rIns="91440" bIns="45720" numCol="1" rtlCol="0" anchor="t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</a:rPr>
              <a:t>Source: </a:t>
            </a:r>
            <a:r>
              <a:rPr lang="en-US" sz="1600" dirty="0" err="1">
                <a:solidFill>
                  <a:srgbClr val="FFFFFF"/>
                </a:solidFill>
              </a:rPr>
              <a:t>Kaggle.com</a:t>
            </a:r>
            <a:endParaRPr lang="en-US" sz="1600" dirty="0">
              <a:solidFill>
                <a:srgbClr val="FFFFFF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Scraped from Wine Reviews on </a:t>
            </a:r>
            <a:r>
              <a:rPr lang="en-US" dirty="0">
                <a:solidFill>
                  <a:srgbClr val="FFFFFF"/>
                </a:solidFill>
                <a:hlinkClick r:id="rId3"/>
              </a:rPr>
              <a:t>Wine Enthusiast</a:t>
            </a:r>
            <a:endParaRPr lang="en-US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</a:rPr>
              <a:t>Cleaned using Pandas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</a:rPr>
              <a:t>Data included</a:t>
            </a:r>
          </a:p>
          <a:p>
            <a:pPr lvl="2"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</a:rPr>
              <a:t>Country</a:t>
            </a:r>
          </a:p>
          <a:p>
            <a:pPr lvl="2"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</a:rPr>
              <a:t>Description</a:t>
            </a:r>
          </a:p>
          <a:p>
            <a:pPr lvl="2"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</a:rPr>
              <a:t>Designation</a:t>
            </a:r>
          </a:p>
          <a:p>
            <a:pPr lvl="2"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</a:rPr>
              <a:t>Points</a:t>
            </a:r>
          </a:p>
          <a:p>
            <a:pPr lvl="2"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</a:rPr>
              <a:t>Price</a:t>
            </a:r>
          </a:p>
          <a:p>
            <a:pPr lvl="2"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</a:rPr>
              <a:t>Taster Name</a:t>
            </a:r>
          </a:p>
          <a:p>
            <a:pPr lvl="2"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</a:rPr>
              <a:t>Title</a:t>
            </a:r>
          </a:p>
          <a:p>
            <a:pPr lvl="2"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</a:rPr>
              <a:t>Variety</a:t>
            </a:r>
          </a:p>
          <a:p>
            <a:pPr lvl="2"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</a:rPr>
              <a:t>Winery</a:t>
            </a:r>
          </a:p>
          <a:p>
            <a:pPr lvl="2">
              <a:lnSpc>
                <a:spcPct val="90000"/>
              </a:lnSpc>
            </a:pP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80E5C91-3840-45CD-9550-682766315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5034" y="619125"/>
            <a:ext cx="7499291" cy="5607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F0FE75A3-6528-7C44-A236-AAC00C7FE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426" y="1446121"/>
            <a:ext cx="6866506" cy="875480"/>
          </a:xfrm>
          <a:prstGeom prst="rect">
            <a:avLst/>
          </a:prstGeom>
        </p:spPr>
      </p:pic>
      <p:pic>
        <p:nvPicPr>
          <p:cNvPr id="33" name="Content Placeholder 8">
            <a:extLst>
              <a:ext uri="{FF2B5EF4-FFF2-40B4-BE49-F238E27FC236}">
                <a16:creationId xmlns:a16="http://schemas.microsoft.com/office/drawing/2014/main" id="{C95F95DE-3378-3847-B68D-AD8B1C4C1C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l="6476"/>
          <a:stretch/>
        </p:blipFill>
        <p:spPr>
          <a:xfrm>
            <a:off x="4592231" y="2817426"/>
            <a:ext cx="6864770" cy="291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48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ABBA7D2-46D4-4614-9EF4-8C394A7BB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31D485-14CF-436F-82AF-BF210B94F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398008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D510AA-98D4-D445-B7F0-FA00D2C2D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597" y="643467"/>
            <a:ext cx="2228426" cy="55710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559CF0E-7A76-4C59-8E85-8B638EADD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6753" y="480060"/>
            <a:ext cx="5398008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7493C3-D100-5147-B195-ACAC6A7A7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6482" y="643467"/>
            <a:ext cx="228413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68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C8B1D5-6CCC-E645-9118-21DFDDDAD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315" y="0"/>
            <a:ext cx="85993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820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DDB9E1-AB12-462E-8E0D-83CA31C6E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1"/>
            <a:ext cx="12191999" cy="6309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4040EB-4842-44D5-9380-BDF41FB7B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691DB3-3E04-7B40-8F0E-3806F0756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501" y="773991"/>
            <a:ext cx="3089189" cy="229601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Machine Learning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76E08-C160-41E7-8D09-E2436B591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A65B62-07C4-4876-A101-9C85F48A02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2BCE7C-4E97-4627-9FD1-DD7B633E5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572EE-0193-7841-A0C4-955AFA4B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68" y="723899"/>
            <a:ext cx="7183597" cy="5666667"/>
          </a:xfrm>
        </p:spPr>
        <p:txBody>
          <a:bodyPr>
            <a:normAutofit/>
          </a:bodyPr>
          <a:lstStyle/>
          <a:p>
            <a:r>
              <a:rPr lang="en-US" sz="2000" b="1" dirty="0"/>
              <a:t>Recommender System </a:t>
            </a:r>
          </a:p>
          <a:p>
            <a:r>
              <a:rPr lang="en-US" sz="2000" dirty="0"/>
              <a:t>Pairwise similarity scores for wine description</a:t>
            </a:r>
          </a:p>
          <a:p>
            <a:r>
              <a:rPr lang="en-US" sz="2000" dirty="0"/>
              <a:t>Construct matrix using Term Frequency-Inverse Document Frequency (TF-IDF)</a:t>
            </a:r>
          </a:p>
          <a:p>
            <a:pPr lvl="1"/>
            <a:r>
              <a:rPr lang="en-US" sz="2000" dirty="0" err="1"/>
              <a:t>Scikit</a:t>
            </a:r>
            <a:r>
              <a:rPr lang="en-US" sz="2000" dirty="0"/>
              <a:t>-learn</a:t>
            </a:r>
          </a:p>
          <a:p>
            <a:r>
              <a:rPr lang="en-US" sz="2000" dirty="0"/>
              <a:t>Compute similarity score using cosine similarity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8BF62B0-055E-5A4F-A0AE-46A5A1E4A3D8}"/>
              </a:ext>
            </a:extLst>
          </p:cNvPr>
          <p:cNvSpPr txBox="1">
            <a:spLocks/>
          </p:cNvSpPr>
          <p:nvPr/>
        </p:nvSpPr>
        <p:spPr>
          <a:xfrm>
            <a:off x="4561869" y="3070007"/>
            <a:ext cx="7183597" cy="881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E4B655B-7189-8D42-A15C-968E1699F55E}"/>
              </a:ext>
            </a:extLst>
          </p:cNvPr>
          <p:cNvSpPr txBox="1">
            <a:spLocks/>
          </p:cNvSpPr>
          <p:nvPr/>
        </p:nvSpPr>
        <p:spPr>
          <a:xfrm>
            <a:off x="4561868" y="4333669"/>
            <a:ext cx="7183597" cy="881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pic>
        <p:nvPicPr>
          <p:cNvPr id="6" name="Graphic 5" descr="Gears">
            <a:extLst>
              <a:ext uri="{FF2B5EF4-FFF2-40B4-BE49-F238E27FC236}">
                <a16:creationId xmlns:a16="http://schemas.microsoft.com/office/drawing/2014/main" id="{25CC7C8B-A2E9-7742-930B-6B92DA591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26267" y="5033045"/>
            <a:ext cx="1389067" cy="138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212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DDB9E1-AB12-462E-8E0D-83CA31C6E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1"/>
            <a:ext cx="12191999" cy="6309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4040EB-4842-44D5-9380-BDF41FB7B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691DB3-3E04-7B40-8F0E-3806F0756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501" y="773991"/>
            <a:ext cx="3089189" cy="229601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Machine Learning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76E08-C160-41E7-8D09-E2436B591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A65B62-07C4-4876-A101-9C85F48A02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2BCE7C-4E97-4627-9FD1-DD7B633E5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572EE-0193-7841-A0C4-955AFA4B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68" y="723899"/>
            <a:ext cx="7183597" cy="5666667"/>
          </a:xfrm>
        </p:spPr>
        <p:txBody>
          <a:bodyPr>
            <a:normAutofit/>
          </a:bodyPr>
          <a:lstStyle/>
          <a:p>
            <a:pPr lvl="1"/>
            <a:r>
              <a:rPr lang="en-US" sz="2200" dirty="0">
                <a:solidFill>
                  <a:schemeClr val="tx1"/>
                </a:solidFill>
              </a:rPr>
              <a:t>Increase the quality of recommendations</a:t>
            </a:r>
          </a:p>
          <a:p>
            <a:pPr lvl="1"/>
            <a:r>
              <a:rPr lang="en-US" sz="2200" dirty="0">
                <a:solidFill>
                  <a:schemeClr val="tx1"/>
                </a:solidFill>
              </a:rPr>
              <a:t>The model should capture more information in order to give better recommendations</a:t>
            </a:r>
          </a:p>
          <a:p>
            <a:pPr lvl="1"/>
            <a:r>
              <a:rPr lang="en-US" sz="2200" dirty="0">
                <a:solidFill>
                  <a:schemeClr val="tx1"/>
                </a:solidFill>
              </a:rPr>
              <a:t>Added taster's name, the grape variety and grape's province</a:t>
            </a:r>
          </a:p>
          <a:p>
            <a:pPr marL="0" indent="0">
              <a:buNone/>
            </a:pP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8BF62B0-055E-5A4F-A0AE-46A5A1E4A3D8}"/>
              </a:ext>
            </a:extLst>
          </p:cNvPr>
          <p:cNvSpPr txBox="1">
            <a:spLocks/>
          </p:cNvSpPr>
          <p:nvPr/>
        </p:nvSpPr>
        <p:spPr>
          <a:xfrm>
            <a:off x="4561869" y="3070007"/>
            <a:ext cx="7183597" cy="881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E4B655B-7189-8D42-A15C-968E1699F55E}"/>
              </a:ext>
            </a:extLst>
          </p:cNvPr>
          <p:cNvSpPr txBox="1">
            <a:spLocks/>
          </p:cNvSpPr>
          <p:nvPr/>
        </p:nvSpPr>
        <p:spPr>
          <a:xfrm>
            <a:off x="4561868" y="4333669"/>
            <a:ext cx="7183597" cy="881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pic>
        <p:nvPicPr>
          <p:cNvPr id="6" name="Graphic 5" descr="Gears">
            <a:extLst>
              <a:ext uri="{FF2B5EF4-FFF2-40B4-BE49-F238E27FC236}">
                <a16:creationId xmlns:a16="http://schemas.microsoft.com/office/drawing/2014/main" id="{25CC7C8B-A2E9-7742-930B-6B92DA591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26267" y="5033045"/>
            <a:ext cx="1389067" cy="138906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218E9CF-2876-B043-93C6-9C2DCEAF3051}"/>
              </a:ext>
            </a:extLst>
          </p:cNvPr>
          <p:cNvSpPr txBox="1">
            <a:spLocks/>
          </p:cNvSpPr>
          <p:nvPr/>
        </p:nvSpPr>
        <p:spPr>
          <a:xfrm>
            <a:off x="632258" y="1405700"/>
            <a:ext cx="3398140" cy="3159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Content Based Recommender System Refinement</a:t>
            </a:r>
          </a:p>
        </p:txBody>
      </p:sp>
    </p:spTree>
    <p:extLst>
      <p:ext uri="{BB962C8B-B14F-4D97-AF65-F5344CB8AC3E}">
        <p14:creationId xmlns:p14="http://schemas.microsoft.com/office/powerpoint/2010/main" val="399619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12F5-CC63-D449-993F-F875340F0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Challenges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137588-E70B-486E-AFA8-21B0111C46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2180496"/>
            <a:ext cx="3703320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97A4AB-450A-E342-8AA2-0E0BB050F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2947820"/>
            <a:ext cx="3305175" cy="24756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EA256-75AC-4E40-B7B2-B589822D1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5325" y="2180496"/>
            <a:ext cx="7105481" cy="4045683"/>
          </a:xfrm>
        </p:spPr>
        <p:txBody>
          <a:bodyPr>
            <a:normAutofit/>
          </a:bodyPr>
          <a:lstStyle/>
          <a:p>
            <a:r>
              <a:rPr lang="en-US" sz="2200" dirty="0"/>
              <a:t>Finding appropriate data for Machine Learning</a:t>
            </a:r>
          </a:p>
          <a:p>
            <a:r>
              <a:rPr lang="en-US" sz="2200" dirty="0"/>
              <a:t>Understanding which type of recommender system would be appropriate to use with our dataset</a:t>
            </a:r>
          </a:p>
          <a:p>
            <a:r>
              <a:rPr lang="en-US" sz="2200" dirty="0"/>
              <a:t>Saving the model/passing it into flask to render a webpage</a:t>
            </a:r>
          </a:p>
        </p:txBody>
      </p:sp>
    </p:spTree>
    <p:extLst>
      <p:ext uri="{BB962C8B-B14F-4D97-AF65-F5344CB8AC3E}">
        <p14:creationId xmlns:p14="http://schemas.microsoft.com/office/powerpoint/2010/main" val="403598094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Custom 2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87172B"/>
      </a:accent1>
      <a:accent2>
        <a:srgbClr val="F05B4E"/>
      </a:accent2>
      <a:accent3>
        <a:srgbClr val="FB9887"/>
      </a:accent3>
      <a:accent4>
        <a:srgbClr val="FB9988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304</TotalTime>
  <Words>285</Words>
  <Application>Microsoft Macintosh PowerPoint</Application>
  <PresentationFormat>Widescreen</PresentationFormat>
  <Paragraphs>74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Gill Sans MT</vt:lpstr>
      <vt:lpstr>Wingdings 2</vt:lpstr>
      <vt:lpstr>Dividend</vt:lpstr>
      <vt:lpstr>I Forgot the Question  but Wine is the Answer</vt:lpstr>
      <vt:lpstr>PowerPoint Presentation</vt:lpstr>
      <vt:lpstr>Purpose of study</vt:lpstr>
      <vt:lpstr>Data</vt:lpstr>
      <vt:lpstr>PowerPoint Presentation</vt:lpstr>
      <vt:lpstr>PowerPoint Presentation</vt:lpstr>
      <vt:lpstr>Machine Learning</vt:lpstr>
      <vt:lpstr>Machine Learning</vt:lpstr>
      <vt:lpstr>Challenges</vt:lpstr>
      <vt:lpstr>Future areas to explore</vt:lpstr>
      <vt:lpstr>Special Thanks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Forgot the Question  but Wine is the Answer</dc:title>
  <dc:creator>Altschwager, Darcey Nicole</dc:creator>
  <cp:lastModifiedBy>Altschwager, Darcey Nicole</cp:lastModifiedBy>
  <cp:revision>19</cp:revision>
  <dcterms:created xsi:type="dcterms:W3CDTF">2018-08-22T18:40:28Z</dcterms:created>
  <dcterms:modified xsi:type="dcterms:W3CDTF">2018-08-25T14:42:53Z</dcterms:modified>
</cp:coreProperties>
</file>